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8" r:id="rId30"/>
    <p:sldId id="284" r:id="rId31"/>
    <p:sldId id="289" r:id="rId32"/>
    <p:sldId id="283" r:id="rId33"/>
    <p:sldId id="290" r:id="rId34"/>
    <p:sldId id="285" r:id="rId35"/>
    <p:sldId id="291" r:id="rId36"/>
    <p:sldId id="286" r:id="rId37"/>
    <p:sldId id="297" r:id="rId38"/>
    <p:sldId id="292" r:id="rId39"/>
    <p:sldId id="293" r:id="rId40"/>
    <p:sldId id="294" r:id="rId41"/>
    <p:sldId id="295" r:id="rId42"/>
    <p:sldId id="287" r:id="rId4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2AC94D0-07F4-45CF-9EDB-90C6B58000E8}" type="datetimeFigureOut">
              <a:rPr lang="es-ES" smtClean="0"/>
              <a:t>24/05/2012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BDAEC1B-691C-41F6-ADC7-CAB5F40E5E26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scinasagua.com/tipos/partes-piscina-olimpica.html" TargetMode="External"/><Relationship Id="rId2" Type="http://schemas.openxmlformats.org/officeDocument/2006/relationships/hyperlink" Target="http://www.aventurasdeportivas.com/articulo.php?id=10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def.unt.edu.ar/catedras/natacion/nata2/Reglas_FINAS2009_2013.pdf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ES" b="1" dirty="0" smtClean="0">
                <a:solidFill>
                  <a:schemeClr val="bg1"/>
                </a:solidFill>
              </a:rPr>
              <a:t>KELLY </a:t>
            </a:r>
            <a:r>
              <a:rPr lang="es-ES" b="1" dirty="0">
                <a:solidFill>
                  <a:schemeClr val="bg1"/>
                </a:solidFill>
              </a:rPr>
              <a:t>YOHANA </a:t>
            </a:r>
            <a:r>
              <a:rPr lang="es-ES" b="1" dirty="0" smtClean="0">
                <a:solidFill>
                  <a:schemeClr val="bg1"/>
                </a:solidFill>
              </a:rPr>
              <a:t>ANDRADE</a:t>
            </a:r>
            <a:br>
              <a:rPr lang="es-ES" b="1" dirty="0" smtClean="0">
                <a:solidFill>
                  <a:schemeClr val="bg1"/>
                </a:solidFill>
              </a:rPr>
            </a:br>
            <a:r>
              <a:rPr lang="es-ES" b="1" dirty="0" smtClean="0">
                <a:solidFill>
                  <a:schemeClr val="bg1"/>
                </a:solidFill>
              </a:rPr>
              <a:t>LEIDY </a:t>
            </a:r>
            <a:r>
              <a:rPr lang="es-ES" b="1" dirty="0">
                <a:solidFill>
                  <a:schemeClr val="bg1"/>
                </a:solidFill>
              </a:rPr>
              <a:t>TATIANA GARCIA</a:t>
            </a:r>
          </a:p>
          <a:p>
            <a:pPr marL="137160" indent="0" algn="r">
              <a:buNone/>
            </a:pPr>
            <a:r>
              <a:rPr lang="es-ES" b="1" dirty="0">
                <a:solidFill>
                  <a:schemeClr val="bg1"/>
                </a:solidFill>
              </a:rPr>
              <a:t>FRAN ESTIVEN HOYOS</a:t>
            </a:r>
          </a:p>
          <a:p>
            <a:pPr marL="137160" indent="0" algn="r">
              <a:buNone/>
            </a:pPr>
            <a:r>
              <a:rPr lang="es-ES" b="1" dirty="0">
                <a:solidFill>
                  <a:schemeClr val="bg1"/>
                </a:solidFill>
              </a:rPr>
              <a:t>GUSTAVO ACEVEDO</a:t>
            </a:r>
          </a:p>
          <a:p>
            <a:pPr marL="13716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44323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714480" y="500042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          El carril</a:t>
            </a:r>
            <a:endParaRPr lang="es-ES" sz="4000" dirty="0"/>
          </a:p>
        </p:txBody>
      </p:sp>
      <p:pic>
        <p:nvPicPr>
          <p:cNvPr id="1026" name="Picture 2" descr="http://us.123rf.com/400wm/400/400/msv/msv0808/msv080800002/3402482-piscina-vacia-carriles-visto-desde-arri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547666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b="1" dirty="0" smtClean="0"/>
          </a:p>
          <a:p>
            <a:pPr>
              <a:buNone/>
            </a:pPr>
            <a:endParaRPr lang="es-CO" b="1" dirty="0" smtClean="0"/>
          </a:p>
          <a:p>
            <a:pPr>
              <a:buNone/>
            </a:pPr>
            <a:r>
              <a:rPr lang="es-CO" b="1" dirty="0" smtClean="0"/>
              <a:t>Los </a:t>
            </a:r>
          </a:p>
          <a:p>
            <a:pPr>
              <a:buNone/>
            </a:pPr>
            <a:r>
              <a:rPr lang="es-CO" b="1" dirty="0" smtClean="0"/>
              <a:t>banderines</a:t>
            </a:r>
            <a:endParaRPr lang="es-ES" dirty="0" smtClean="0"/>
          </a:p>
          <a:p>
            <a:endParaRPr lang="es-E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000108"/>
            <a:ext cx="5191108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09360"/>
          </a:xfrm>
        </p:spPr>
        <p:txBody>
          <a:bodyPr/>
          <a:lstStyle/>
          <a:p>
            <a:pPr>
              <a:buNone/>
            </a:pPr>
            <a:endParaRPr lang="es-CO" dirty="0" smtClean="0"/>
          </a:p>
          <a:p>
            <a:pPr algn="ctr">
              <a:buNone/>
            </a:pPr>
            <a:r>
              <a:rPr lang="es-CO" dirty="0" smtClean="0"/>
              <a:t>La confección de las partes de una piscina</a:t>
            </a:r>
          </a:p>
          <a:p>
            <a:pPr>
              <a:buNone/>
            </a:pPr>
            <a:r>
              <a:rPr lang="es-CO" dirty="0" smtClean="0"/>
              <a:t>olímpica es fundamental; es necesario que se</a:t>
            </a:r>
          </a:p>
          <a:p>
            <a:pPr>
              <a:buNone/>
            </a:pPr>
            <a:r>
              <a:rPr lang="es-CO" dirty="0" smtClean="0"/>
              <a:t>divida a la misma en 8 carriles de 2,5 metros de</a:t>
            </a:r>
          </a:p>
          <a:p>
            <a:pPr>
              <a:buNone/>
            </a:pPr>
            <a:r>
              <a:rPr lang="es-CO" dirty="0" smtClean="0"/>
              <a:t>ancho para evitar las molestias producidas por el</a:t>
            </a:r>
          </a:p>
          <a:p>
            <a:pPr algn="ctr">
              <a:buNone/>
            </a:pPr>
            <a:r>
              <a:rPr lang="es-CO" dirty="0" smtClean="0"/>
              <a:t>oleaje de los nadadores.</a:t>
            </a:r>
          </a:p>
          <a:p>
            <a:pPr>
              <a:buNone/>
            </a:pPr>
            <a:endParaRPr lang="es-E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3551567"/>
            <a:ext cx="3810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O" sz="4000" dirty="0" smtClean="0"/>
              <a:t>Tradicionalmente la piscina mide</a:t>
            </a:r>
          </a:p>
          <a:p>
            <a:pPr algn="ctr">
              <a:buNone/>
            </a:pPr>
            <a:r>
              <a:rPr lang="es-CO" sz="4000" dirty="0" smtClean="0"/>
              <a:t>21 metros anchos por 50 metros de</a:t>
            </a:r>
          </a:p>
          <a:p>
            <a:pPr algn="ctr">
              <a:buNone/>
            </a:pPr>
            <a:r>
              <a:rPr lang="es-CO" sz="4000" dirty="0" smtClean="0"/>
              <a:t>largo, con una profundidad 1.80</a:t>
            </a:r>
          </a:p>
          <a:p>
            <a:pPr algn="ctr">
              <a:buNone/>
            </a:pPr>
            <a:r>
              <a:rPr lang="es-CO" sz="4000" dirty="0" smtClean="0"/>
              <a:t>metros aproximadamente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97352"/>
          </a:xfrm>
        </p:spPr>
        <p:txBody>
          <a:bodyPr>
            <a:noAutofit/>
          </a:bodyPr>
          <a:lstStyle/>
          <a:p>
            <a:r>
              <a:rPr lang="es-ES" sz="6000" dirty="0" smtClean="0"/>
              <a:t>REGLAS DE </a:t>
            </a:r>
            <a:r>
              <a:rPr lang="es-ES" sz="6000" dirty="0" smtClean="0"/>
              <a:t>LA NATACION SEGÚN LA </a:t>
            </a:r>
            <a:r>
              <a:rPr lang="es-ES" sz="6000" dirty="0" smtClean="0"/>
              <a:t>FINA</a:t>
            </a:r>
            <a:br>
              <a:rPr lang="es-ES" sz="6000" dirty="0" smtClean="0"/>
            </a:br>
            <a:r>
              <a:rPr lang="es-ES" sz="6000" dirty="0" smtClean="0"/>
              <a:t/>
            </a:r>
            <a:br>
              <a:rPr lang="es-ES" sz="6000" dirty="0" smtClean="0"/>
            </a:br>
            <a:endParaRPr lang="es-ES" sz="6000" dirty="0"/>
          </a:p>
        </p:txBody>
      </p:sp>
      <p:pic>
        <p:nvPicPr>
          <p:cNvPr id="1026" name="Picture 2" descr="http://swimcrunch.com.ar/wp-content/uploads/2011/09/fina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2399703" cy="287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728" y="357166"/>
            <a:ext cx="6229336" cy="1143000"/>
          </a:xfrm>
        </p:spPr>
        <p:txBody>
          <a:bodyPr>
            <a:normAutofit/>
          </a:bodyPr>
          <a:lstStyle/>
          <a:p>
            <a:r>
              <a:rPr lang="es-CO" sz="2200" dirty="0" smtClean="0"/>
              <a:t>DIRECCCION DE LAS COMPETENCIAS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s-CO" dirty="0" smtClean="0"/>
              <a:t>Para Juegos Olímpicos y Campeonatos del Mundo, El Bureau de la FINA,</a:t>
            </a:r>
          </a:p>
          <a:p>
            <a:pPr>
              <a:buNone/>
            </a:pPr>
            <a:r>
              <a:rPr lang="es-CO" dirty="0" smtClean="0"/>
              <a:t>nombrará el siguiente número mínimo de oficiales para el control de las</a:t>
            </a:r>
          </a:p>
          <a:p>
            <a:pPr>
              <a:buNone/>
            </a:pPr>
            <a:r>
              <a:rPr lang="es-CO" dirty="0" smtClean="0"/>
              <a:t>competencias:</a:t>
            </a:r>
            <a:br>
              <a:rPr lang="es-CO" dirty="0" smtClean="0"/>
            </a:br>
            <a:endParaRPr lang="es-ES" dirty="0" smtClean="0"/>
          </a:p>
          <a:p>
            <a:pPr lvl="0"/>
            <a:r>
              <a:rPr lang="es-CO" dirty="0" smtClean="0"/>
              <a:t>Árbitro (1)</a:t>
            </a:r>
            <a:endParaRPr lang="es-ES" dirty="0" smtClean="0"/>
          </a:p>
          <a:p>
            <a:pPr lvl="0"/>
            <a:r>
              <a:rPr lang="es-CO" dirty="0" smtClean="0"/>
              <a:t>Supervisor de la Mesa de Control (1)</a:t>
            </a:r>
            <a:endParaRPr lang="es-ES" dirty="0" smtClean="0"/>
          </a:p>
          <a:p>
            <a:pPr lvl="0"/>
            <a:r>
              <a:rPr lang="es-CO" dirty="0" smtClean="0"/>
              <a:t>Jueces de Nado (4)</a:t>
            </a:r>
            <a:endParaRPr lang="es-ES" dirty="0" smtClean="0"/>
          </a:p>
          <a:p>
            <a:pPr lvl="0"/>
            <a:r>
              <a:rPr lang="es-CO" dirty="0" smtClean="0"/>
              <a:t> Jueces de Salida (2)</a:t>
            </a:r>
            <a:endParaRPr lang="es-ES" dirty="0" smtClean="0"/>
          </a:p>
          <a:p>
            <a:pPr lvl="0"/>
            <a:r>
              <a:rPr lang="es-CO" dirty="0" smtClean="0"/>
              <a:t> Jefes de Inspectores de Vueltas (2, 1 en cada extremo de la piscina)</a:t>
            </a:r>
            <a:endParaRPr lang="es-ES" dirty="0" smtClean="0"/>
          </a:p>
          <a:p>
            <a:pPr lvl="0"/>
            <a:r>
              <a:rPr lang="es-CO" dirty="0" smtClean="0"/>
              <a:t> Inspectores de Vueltas (1 en cada extremo de cada carril) Jefe de Anotadores (1)</a:t>
            </a:r>
            <a:endParaRPr lang="es-ES" dirty="0" smtClean="0"/>
          </a:p>
          <a:p>
            <a:pPr lvl="0"/>
            <a:r>
              <a:rPr lang="es-CO" dirty="0" smtClean="0"/>
              <a:t>Anotador (1)</a:t>
            </a:r>
            <a:endParaRPr lang="es-ES" dirty="0" smtClean="0"/>
          </a:p>
          <a:p>
            <a:pPr lvl="0"/>
            <a:r>
              <a:rPr lang="es-CO" dirty="0" smtClean="0"/>
              <a:t> Oficial Mayor (2)</a:t>
            </a:r>
            <a:endParaRPr lang="es-ES" dirty="0" smtClean="0"/>
          </a:p>
          <a:p>
            <a:pPr lvl="0"/>
            <a:r>
              <a:rPr lang="es-CO" dirty="0" smtClean="0"/>
              <a:t> Personal para cuerda de falsa salida (1)</a:t>
            </a:r>
            <a:endParaRPr lang="es-ES" dirty="0" smtClean="0"/>
          </a:p>
          <a:p>
            <a:pPr lvl="0"/>
            <a:r>
              <a:rPr lang="es-CO" dirty="0" smtClean="0"/>
              <a:t>Anunciador (1). 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000" dirty="0" smtClean="0"/>
              <a:t>OFICIALES</a:t>
            </a:r>
            <a:endParaRPr lang="es-ES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4952062"/>
          </a:xfrm>
        </p:spPr>
        <p:txBody>
          <a:bodyPr numCol="2"/>
          <a:lstStyle/>
          <a:p>
            <a:pPr>
              <a:buNone/>
            </a:pPr>
            <a:r>
              <a:rPr lang="es-CO" sz="2000" dirty="0" smtClean="0"/>
              <a:t>El árbitro tendrá control</a:t>
            </a:r>
          </a:p>
          <a:p>
            <a:pPr>
              <a:buNone/>
            </a:pPr>
            <a:r>
              <a:rPr lang="es-CO" sz="2000" dirty="0" smtClean="0"/>
              <a:t>y autoridad absoluta</a:t>
            </a:r>
          </a:p>
          <a:p>
            <a:pPr>
              <a:buNone/>
            </a:pPr>
            <a:r>
              <a:rPr lang="es-CO" sz="2000" dirty="0" smtClean="0"/>
              <a:t>sobre todos los oficiales,</a:t>
            </a:r>
          </a:p>
          <a:p>
            <a:pPr>
              <a:buNone/>
            </a:pPr>
            <a:r>
              <a:rPr lang="es-CO" sz="2000" dirty="0" smtClean="0"/>
              <a:t>aprobando sus</a:t>
            </a:r>
          </a:p>
          <a:p>
            <a:pPr>
              <a:buNone/>
            </a:pPr>
            <a:r>
              <a:rPr lang="es-CO" sz="2000" dirty="0" smtClean="0"/>
              <a:t>designaciones e</a:t>
            </a:r>
          </a:p>
          <a:p>
            <a:pPr>
              <a:buNone/>
            </a:pPr>
            <a:r>
              <a:rPr lang="es-CO" sz="2000" dirty="0" smtClean="0"/>
              <a:t>instruyéndolos sobre</a:t>
            </a:r>
          </a:p>
          <a:p>
            <a:pPr>
              <a:buNone/>
            </a:pPr>
            <a:r>
              <a:rPr lang="es-CO" sz="2000" dirty="0" smtClean="0"/>
              <a:t>todas las</a:t>
            </a:r>
          </a:p>
          <a:p>
            <a:pPr>
              <a:buNone/>
            </a:pPr>
            <a:r>
              <a:rPr lang="es-CO" sz="2000" dirty="0" smtClean="0"/>
              <a:t>características especiales</a:t>
            </a:r>
          </a:p>
          <a:p>
            <a:pPr>
              <a:buNone/>
            </a:pPr>
            <a:r>
              <a:rPr lang="es-CO" sz="2000" dirty="0" smtClean="0"/>
              <a:t>o reglamentos</a:t>
            </a:r>
          </a:p>
          <a:p>
            <a:pPr>
              <a:buNone/>
            </a:pPr>
            <a:r>
              <a:rPr lang="es-CO" sz="2000" dirty="0" smtClean="0"/>
              <a:t>relacionados con las</a:t>
            </a:r>
          </a:p>
          <a:p>
            <a:pPr>
              <a:buNone/>
            </a:pPr>
            <a:r>
              <a:rPr lang="es-CO" sz="2000" dirty="0" smtClean="0"/>
              <a:t>competencias. </a:t>
            </a:r>
            <a:endParaRPr lang="es-ES" sz="2000" dirty="0" smtClean="0"/>
          </a:p>
          <a:p>
            <a:endParaRPr lang="es-E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428868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SUPERVISOR DE LA MESA DE CONTROL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CO" sz="2400" dirty="0" smtClean="0"/>
              <a:t>El Supervisor deberá inspeccionar La</a:t>
            </a:r>
          </a:p>
          <a:p>
            <a:pPr algn="ctr">
              <a:buNone/>
            </a:pPr>
            <a:r>
              <a:rPr lang="es-CO" sz="2400" dirty="0" smtClean="0"/>
              <a:t>operación del tiempo automático incluyendo la</a:t>
            </a:r>
          </a:p>
          <a:p>
            <a:pPr algn="ctr">
              <a:buNone/>
            </a:pPr>
            <a:r>
              <a:rPr lang="es-CO" sz="2400" dirty="0" smtClean="0"/>
              <a:t>revisión de las cámaras de respaldo de tiempos.</a:t>
            </a:r>
            <a:endParaRPr lang="es-ES" sz="2400" dirty="0" smtClean="0"/>
          </a:p>
          <a:p>
            <a:pPr algn="ctr"/>
            <a:endParaRPr lang="es-E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143248"/>
            <a:ext cx="5357802" cy="357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JUEZ DE SALIDA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520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CO" sz="2400" dirty="0" smtClean="0"/>
              <a:t>El Juez de Salida tendrá control absoluto de</a:t>
            </a:r>
          </a:p>
          <a:p>
            <a:pPr algn="ctr">
              <a:buNone/>
            </a:pPr>
            <a:r>
              <a:rPr lang="es-CO" sz="2400" dirty="0" smtClean="0"/>
              <a:t>los competidores a partir del momento que el</a:t>
            </a:r>
          </a:p>
          <a:p>
            <a:pPr algn="ctr">
              <a:buNone/>
            </a:pPr>
            <a:r>
              <a:rPr lang="es-CO" sz="2400" dirty="0" smtClean="0"/>
              <a:t>árbitro los ponga bajo su mando (2.1.5) hasta que</a:t>
            </a:r>
          </a:p>
          <a:p>
            <a:pPr algn="ctr">
              <a:buNone/>
            </a:pPr>
            <a:r>
              <a:rPr lang="es-CO" sz="2400" dirty="0" smtClean="0"/>
              <a:t>la carrera haya empezado</a:t>
            </a:r>
            <a:endParaRPr lang="es-ES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677104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OFICIAL MAYOR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663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CO" sz="2400" dirty="0" smtClean="0"/>
              <a:t>El oficial mayor reunirá a los competidores antes </a:t>
            </a:r>
          </a:p>
          <a:p>
            <a:pPr algn="ctr">
              <a:buNone/>
            </a:pPr>
            <a:r>
              <a:rPr lang="es-CO" sz="2400" dirty="0" smtClean="0"/>
              <a:t>de cada prueba. Informará al árbitro</a:t>
            </a:r>
          </a:p>
          <a:p>
            <a:pPr algn="ctr">
              <a:buNone/>
            </a:pPr>
            <a:r>
              <a:rPr lang="es-CO" sz="2400" dirty="0" smtClean="0"/>
              <a:t>cualquier violación que observe relacionado con</a:t>
            </a:r>
          </a:p>
          <a:p>
            <a:pPr algn="ctr">
              <a:buNone/>
            </a:pPr>
            <a:r>
              <a:rPr lang="es-CO" sz="2400" dirty="0" smtClean="0"/>
              <a:t>Anuncios, o si el nadador no está presente</a:t>
            </a:r>
          </a:p>
          <a:p>
            <a:pPr algn="ctr">
              <a:buNone/>
            </a:pPr>
            <a:r>
              <a:rPr lang="es-CO" sz="2400" dirty="0" smtClean="0"/>
              <a:t>cuando es llamado.</a:t>
            </a:r>
            <a:endParaRPr lang="es-E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3645024"/>
            <a:ext cx="3938598" cy="29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tp.CRIE\Escritorio\FRAN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070" y="1340768"/>
            <a:ext cx="6088190" cy="4532653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1003178" y="118843"/>
            <a:ext cx="6858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dirty="0" smtClean="0">
                <a:solidFill>
                  <a:schemeClr val="bg1"/>
                </a:solidFill>
              </a:rPr>
              <a:t>LA NATACIÓN</a:t>
            </a:r>
            <a:endParaRPr lang="es-ES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JEFE DE INSPECTORES DE VUELTAS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O" sz="2400" dirty="0" smtClean="0"/>
              <a:t>El Jefe de Inspectores de Vueltas se asegurará de</a:t>
            </a:r>
          </a:p>
          <a:p>
            <a:pPr algn="ctr">
              <a:buNone/>
            </a:pPr>
            <a:r>
              <a:rPr lang="es-CO" sz="2400" dirty="0" smtClean="0"/>
              <a:t>que los inspectores de vueltas cumplan con sus</a:t>
            </a:r>
          </a:p>
          <a:p>
            <a:pPr algn="ctr">
              <a:buNone/>
            </a:pPr>
            <a:r>
              <a:rPr lang="es-CO" sz="2400" dirty="0" smtClean="0"/>
              <a:t>obligaciones durante la competencia</a:t>
            </a:r>
            <a:endParaRPr lang="es-ES" sz="24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832" y="3717032"/>
            <a:ext cx="2762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800" dirty="0" smtClean="0"/>
              <a:t>INSPECTORES DE VUELTAS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Se asignará un Inspector</a:t>
            </a:r>
          </a:p>
          <a:p>
            <a:pPr algn="ctr">
              <a:buNone/>
            </a:pPr>
            <a:r>
              <a:rPr lang="es-CO" dirty="0" smtClean="0"/>
              <a:t>de Vueltas en cada carril</a:t>
            </a:r>
          </a:p>
          <a:p>
            <a:pPr algn="ctr">
              <a:buNone/>
            </a:pPr>
            <a:r>
              <a:rPr lang="es-CO" dirty="0" smtClean="0"/>
              <a:t>y en cada extremo de la</a:t>
            </a:r>
          </a:p>
          <a:p>
            <a:pPr algn="ctr">
              <a:buNone/>
            </a:pPr>
            <a:r>
              <a:rPr lang="es-CO" dirty="0" smtClean="0"/>
              <a:t>piscina.</a:t>
            </a:r>
            <a:br>
              <a:rPr lang="es-CO" dirty="0" smtClean="0"/>
            </a:br>
            <a:endParaRPr lang="es-ES" dirty="0" smtClean="0"/>
          </a:p>
          <a:p>
            <a:endParaRPr lang="es-E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508086"/>
            <a:ext cx="4038600" cy="271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800" dirty="0" smtClean="0"/>
              <a:t>JUECES DE NADO</a:t>
            </a:r>
            <a:endParaRPr lang="es-ES" sz="28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s-CO" dirty="0" smtClean="0"/>
              <a:t>Cada juez de nado se</a:t>
            </a:r>
          </a:p>
          <a:p>
            <a:pPr>
              <a:buNone/>
            </a:pPr>
            <a:r>
              <a:rPr lang="es-CO" dirty="0" smtClean="0"/>
              <a:t>asegurará de que las reglas</a:t>
            </a:r>
          </a:p>
          <a:p>
            <a:pPr>
              <a:buNone/>
            </a:pPr>
            <a:r>
              <a:rPr lang="es-CO" dirty="0" smtClean="0"/>
              <a:t>relativas al estilo de</a:t>
            </a:r>
          </a:p>
          <a:p>
            <a:pPr>
              <a:buNone/>
            </a:pPr>
            <a:r>
              <a:rPr lang="es-CO" dirty="0" smtClean="0"/>
              <a:t>natación de la prueba</a:t>
            </a:r>
          </a:p>
          <a:p>
            <a:pPr>
              <a:buNone/>
            </a:pPr>
            <a:r>
              <a:rPr lang="es-CO" dirty="0" smtClean="0"/>
              <a:t>correspondiente están</a:t>
            </a:r>
          </a:p>
          <a:p>
            <a:pPr>
              <a:buNone/>
            </a:pPr>
            <a:r>
              <a:rPr lang="es-CO" dirty="0" smtClean="0"/>
              <a:t>siendo observadas y</a:t>
            </a:r>
          </a:p>
          <a:p>
            <a:pPr>
              <a:buNone/>
            </a:pPr>
            <a:r>
              <a:rPr lang="es-CO" dirty="0" smtClean="0"/>
              <a:t>vigilará las vueltas y las</a:t>
            </a:r>
          </a:p>
          <a:p>
            <a:pPr>
              <a:buNone/>
            </a:pPr>
            <a:r>
              <a:rPr lang="es-CO" dirty="0" smtClean="0"/>
              <a:t>llegadas para ayudar a los</a:t>
            </a:r>
            <a:endParaRPr lang="es-ES" dirty="0" smtClean="0"/>
          </a:p>
          <a:p>
            <a:pPr>
              <a:buNone/>
            </a:pPr>
            <a:r>
              <a:rPr lang="es-CO" dirty="0" smtClean="0"/>
              <a:t>inspectores de vueltas.</a:t>
            </a:r>
            <a:br>
              <a:rPr lang="es-CO" dirty="0" smtClean="0"/>
            </a:br>
            <a:endParaRPr lang="es-ES" dirty="0" smtClean="0"/>
          </a:p>
          <a:p>
            <a:endParaRPr lang="es-E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2596356"/>
            <a:ext cx="3810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800" dirty="0" smtClean="0"/>
              <a:t>JEFE DE CRONOMETRISTAS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O" dirty="0" smtClean="0"/>
              <a:t>El Jefe de Cronometristas</a:t>
            </a:r>
          </a:p>
          <a:p>
            <a:pPr>
              <a:buNone/>
            </a:pPr>
            <a:r>
              <a:rPr lang="es-CO" dirty="0" smtClean="0"/>
              <a:t>recogerá de los</a:t>
            </a:r>
          </a:p>
          <a:p>
            <a:pPr>
              <a:buNone/>
            </a:pPr>
            <a:r>
              <a:rPr lang="es-CO" dirty="0" smtClean="0"/>
              <a:t>cronometristas en cada</a:t>
            </a:r>
          </a:p>
          <a:p>
            <a:pPr>
              <a:buNone/>
            </a:pPr>
            <a:r>
              <a:rPr lang="es-CO" dirty="0" smtClean="0"/>
              <a:t>carril la tarjeta</a:t>
            </a:r>
          </a:p>
          <a:p>
            <a:pPr>
              <a:buNone/>
            </a:pPr>
            <a:r>
              <a:rPr lang="es-CO" dirty="0" smtClean="0"/>
              <a:t>mostrando los tiempos</a:t>
            </a:r>
          </a:p>
          <a:p>
            <a:pPr>
              <a:buNone/>
            </a:pPr>
            <a:r>
              <a:rPr lang="es-CO" dirty="0" smtClean="0"/>
              <a:t>registrados, y de ser</a:t>
            </a:r>
          </a:p>
          <a:p>
            <a:pPr>
              <a:buNone/>
            </a:pPr>
            <a:r>
              <a:rPr lang="es-CO" dirty="0" smtClean="0"/>
              <a:t>necesario, inspeccionará</a:t>
            </a:r>
          </a:p>
          <a:p>
            <a:pPr>
              <a:buNone/>
            </a:pPr>
            <a:r>
              <a:rPr lang="es-CO" dirty="0" smtClean="0"/>
              <a:t>los cronómetros.</a:t>
            </a:r>
            <a:br>
              <a:rPr lang="es-CO" dirty="0" smtClean="0"/>
            </a:br>
            <a:endParaRPr lang="es-ES" dirty="0" smtClean="0"/>
          </a:p>
          <a:p>
            <a:endParaRPr lang="es-E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517823"/>
            <a:ext cx="4038600" cy="269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000" dirty="0" smtClean="0"/>
              <a:t>CRONOMETRISTAS</a:t>
            </a:r>
            <a:endParaRPr lang="es-ES" sz="20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s-CO" dirty="0" smtClean="0"/>
              <a:t>Cada cronometrista</a:t>
            </a:r>
          </a:p>
          <a:p>
            <a:pPr algn="ctr">
              <a:buNone/>
            </a:pPr>
            <a:r>
              <a:rPr lang="es-CO" dirty="0" smtClean="0"/>
              <a:t>tomará el tiempo de los</a:t>
            </a:r>
          </a:p>
          <a:p>
            <a:pPr algn="ctr">
              <a:buNone/>
            </a:pPr>
            <a:r>
              <a:rPr lang="es-CO" dirty="0" smtClean="0"/>
              <a:t>competidores del carril</a:t>
            </a:r>
          </a:p>
          <a:p>
            <a:pPr algn="ctr">
              <a:buNone/>
            </a:pPr>
            <a:r>
              <a:rPr lang="es-CO" dirty="0" smtClean="0"/>
              <a:t>asignado a él, de acuerdo</a:t>
            </a:r>
          </a:p>
          <a:p>
            <a:pPr algn="ctr">
              <a:buNone/>
            </a:pPr>
            <a:r>
              <a:rPr lang="es-CO" dirty="0" smtClean="0"/>
              <a:t>con Los relojes usados serán certificados</a:t>
            </a:r>
          </a:p>
          <a:p>
            <a:pPr algn="ctr">
              <a:buNone/>
            </a:pPr>
            <a:r>
              <a:rPr lang="es-CO" dirty="0" smtClean="0"/>
              <a:t>como correctos, a</a:t>
            </a:r>
          </a:p>
          <a:p>
            <a:pPr algn="ctr">
              <a:buNone/>
            </a:pPr>
            <a:r>
              <a:rPr lang="es-CO" dirty="0" smtClean="0"/>
              <a:t>satisfacción del Comité</a:t>
            </a:r>
          </a:p>
          <a:p>
            <a:pPr algn="ctr">
              <a:buNone/>
            </a:pPr>
            <a:r>
              <a:rPr lang="es-CO" dirty="0" smtClean="0"/>
              <a:t>de Manejo</a:t>
            </a:r>
            <a:r>
              <a:rPr lang="es-ES" dirty="0" smtClean="0"/>
              <a:t> </a:t>
            </a:r>
            <a:r>
              <a:rPr lang="es-CO" dirty="0" smtClean="0"/>
              <a:t>de la</a:t>
            </a:r>
          </a:p>
          <a:p>
            <a:pPr algn="ctr">
              <a:buNone/>
            </a:pPr>
            <a:r>
              <a:rPr lang="es-CO" dirty="0" smtClean="0"/>
              <a:t>competencia.</a:t>
            </a:r>
            <a:endParaRPr lang="es-E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7984" y="2434431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S" sz="2800" dirty="0" smtClean="0"/>
              <a:t>JEFE DE JUECES DE LLEGADA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s-CO" dirty="0" smtClean="0"/>
              <a:t>Después de la carrera, el</a:t>
            </a:r>
          </a:p>
          <a:p>
            <a:pPr algn="ctr">
              <a:buNone/>
            </a:pPr>
            <a:r>
              <a:rPr lang="es-CO" dirty="0" smtClean="0"/>
              <a:t>Jefe de Jueces de</a:t>
            </a:r>
          </a:p>
          <a:p>
            <a:pPr algn="ctr">
              <a:buNone/>
            </a:pPr>
            <a:r>
              <a:rPr lang="es-CO" dirty="0" smtClean="0"/>
              <a:t>Llegada, recogerá de</a:t>
            </a:r>
          </a:p>
          <a:p>
            <a:pPr algn="ctr">
              <a:buNone/>
            </a:pPr>
            <a:r>
              <a:rPr lang="es-CO" dirty="0" smtClean="0"/>
              <a:t>cada juez de llegada la</a:t>
            </a:r>
          </a:p>
          <a:p>
            <a:pPr algn="ctr">
              <a:buNone/>
            </a:pPr>
            <a:r>
              <a:rPr lang="es-CO" dirty="0" smtClean="0"/>
              <a:t>tarjeta firmada con el</a:t>
            </a:r>
          </a:p>
          <a:p>
            <a:pPr algn="ctr">
              <a:buNone/>
            </a:pPr>
            <a:r>
              <a:rPr lang="es-CO" dirty="0" smtClean="0"/>
              <a:t>resultado y establecerá</a:t>
            </a:r>
          </a:p>
          <a:p>
            <a:pPr algn="ctr">
              <a:buNone/>
            </a:pPr>
            <a:r>
              <a:rPr lang="es-CO" dirty="0" smtClean="0"/>
              <a:t>los  resultados y lugares,</a:t>
            </a:r>
          </a:p>
          <a:p>
            <a:pPr algn="ctr">
              <a:buNone/>
            </a:pPr>
            <a:r>
              <a:rPr lang="es-CO" dirty="0" smtClean="0"/>
              <a:t>Enviándolos</a:t>
            </a:r>
          </a:p>
          <a:p>
            <a:pPr algn="ctr">
              <a:buNone/>
            </a:pPr>
            <a:r>
              <a:rPr lang="es-CO" dirty="0" smtClean="0"/>
              <a:t>directamente al</a:t>
            </a:r>
            <a:endParaRPr lang="es-ES" dirty="0" smtClean="0"/>
          </a:p>
          <a:p>
            <a:pPr algn="ctr">
              <a:buNone/>
            </a:pPr>
            <a:r>
              <a:rPr lang="es-CO" dirty="0" smtClean="0"/>
              <a:t>árbitro.</a:t>
            </a:r>
            <a:endParaRPr lang="es-ES" dirty="0" smtClean="0"/>
          </a:p>
          <a:p>
            <a:pPr>
              <a:buNone/>
            </a:pPr>
            <a:endParaRPr lang="es-E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458451"/>
            <a:ext cx="4038600" cy="280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SALIDA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O" dirty="0" smtClean="0"/>
              <a:t>La salida en las pruebas de estilos Libre, Pecho,</a:t>
            </a:r>
          </a:p>
          <a:p>
            <a:pPr algn="ctr">
              <a:buNone/>
            </a:pPr>
            <a:r>
              <a:rPr lang="es-CO" dirty="0" smtClean="0"/>
              <a:t>Mariposa y Combinado Individual, será con un</a:t>
            </a:r>
          </a:p>
          <a:p>
            <a:pPr algn="ctr">
              <a:buNone/>
            </a:pPr>
            <a:r>
              <a:rPr lang="es-CO" dirty="0" smtClean="0"/>
              <a:t>clavado. Al dar un silbido largo el Arbitro los</a:t>
            </a:r>
          </a:p>
          <a:p>
            <a:pPr algn="ctr">
              <a:buNone/>
            </a:pPr>
            <a:r>
              <a:rPr lang="es-CO" dirty="0" smtClean="0"/>
              <a:t>nadadores subirán a la plataforma de salida,</a:t>
            </a:r>
          </a:p>
          <a:p>
            <a:pPr algn="ctr">
              <a:buNone/>
            </a:pPr>
            <a:r>
              <a:rPr lang="es-CO" dirty="0" smtClean="0"/>
              <a:t>permaneciendo ahí.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806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CO" dirty="0" smtClean="0"/>
              <a:t>A la orden del juez de salidas, “a sus marcas”,</a:t>
            </a:r>
          </a:p>
          <a:p>
            <a:pPr algn="ctr">
              <a:buNone/>
            </a:pPr>
            <a:r>
              <a:rPr lang="es-CO" dirty="0" smtClean="0"/>
              <a:t>tomarán inmediatamente su posición de</a:t>
            </a:r>
          </a:p>
          <a:p>
            <a:pPr algn="ctr">
              <a:buNone/>
            </a:pPr>
            <a:r>
              <a:rPr lang="es-CO" dirty="0" smtClean="0"/>
              <a:t>salida, con un pie, cuando menos, en la parte</a:t>
            </a:r>
          </a:p>
          <a:p>
            <a:pPr algn="ctr">
              <a:buNone/>
            </a:pPr>
            <a:r>
              <a:rPr lang="es-CO" dirty="0" smtClean="0"/>
              <a:t>delantera de la plataforma o banco de salida</a:t>
            </a:r>
          </a:p>
          <a:p>
            <a:pPr algn="ctr">
              <a:buNone/>
            </a:pPr>
            <a:r>
              <a:rPr lang="es-CO" dirty="0" smtClean="0"/>
              <a:t>citado.</a:t>
            </a:r>
          </a:p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r>
              <a:rPr lang="es-CO" dirty="0" smtClean="0"/>
              <a:t>La posición de las manos es irrelevante. Cuando</a:t>
            </a:r>
          </a:p>
          <a:p>
            <a:pPr algn="ctr">
              <a:buNone/>
            </a:pPr>
            <a:r>
              <a:rPr lang="es-CO" dirty="0" smtClean="0"/>
              <a:t>todos los competidores estén quietos, el juez de</a:t>
            </a:r>
          </a:p>
          <a:p>
            <a:pPr algn="ctr">
              <a:buNone/>
            </a:pPr>
            <a:r>
              <a:rPr lang="es-CO" dirty="0" smtClean="0"/>
              <a:t>Salida dará la señal.</a:t>
            </a:r>
            <a:br>
              <a:rPr lang="es-CO" dirty="0" smtClean="0"/>
            </a:b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3297238"/>
          </a:xfrm>
        </p:spPr>
        <p:txBody>
          <a:bodyPr>
            <a:noAutofit/>
          </a:bodyPr>
          <a:lstStyle/>
          <a:p>
            <a:r>
              <a:rPr lang="es-ES" sz="8000" dirty="0" smtClean="0"/>
              <a:t>NADO ESTILO LIBRE</a:t>
            </a:r>
            <a:endParaRPr lang="es-ES" sz="8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4762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Estilo libre significa que en un evento así</a:t>
            </a:r>
          </a:p>
          <a:p>
            <a:pPr algn="ctr">
              <a:buNone/>
            </a:pPr>
            <a:r>
              <a:rPr lang="es-CO" dirty="0" smtClean="0"/>
              <a:t>designado, el competidor puede nadar cualquier</a:t>
            </a:r>
          </a:p>
          <a:p>
            <a:pPr algn="ctr">
              <a:buNone/>
            </a:pPr>
            <a:r>
              <a:rPr lang="es-CO" dirty="0" smtClean="0"/>
              <a:t>estilo, excepto en las pruebas de combinado</a:t>
            </a:r>
          </a:p>
          <a:p>
            <a:pPr algn="ctr">
              <a:buNone/>
            </a:pPr>
            <a:r>
              <a:rPr lang="es-CO" dirty="0" smtClean="0"/>
              <a:t>individual o relevo combinado, en las cuales</a:t>
            </a:r>
          </a:p>
          <a:p>
            <a:pPr algn="ctr">
              <a:buNone/>
            </a:pPr>
            <a:r>
              <a:rPr lang="es-CO" dirty="0" smtClean="0"/>
              <a:t>estilo libre significa cualquier estilo distinto del d</a:t>
            </a:r>
          </a:p>
          <a:p>
            <a:pPr algn="ctr">
              <a:buNone/>
            </a:pPr>
            <a:r>
              <a:rPr lang="es-CO" dirty="0" smtClean="0"/>
              <a:t>espalda, pecho o mariposa.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es-CO" sz="4000" dirty="0"/>
              <a:t>C</a:t>
            </a:r>
            <a:r>
              <a:rPr lang="es-CO" sz="4000" dirty="0" smtClean="0"/>
              <a:t>onsiste en el desplazamiento de una persona en el agua, y surgió como necesidad del ser humano para adaptarse al medio acuático.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2428892"/>
          </a:xfrm>
        </p:spPr>
        <p:txBody>
          <a:bodyPr>
            <a:noAutofit/>
          </a:bodyPr>
          <a:lstStyle/>
          <a:p>
            <a:r>
              <a:rPr lang="es-ES" sz="8000" dirty="0" smtClean="0"/>
              <a:t>NADO ESTILO ESPALDA</a:t>
            </a:r>
            <a:endParaRPr lang="es-ES" sz="8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214686"/>
            <a:ext cx="3810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Antes de la señal de salida, los competidores se</a:t>
            </a:r>
          </a:p>
          <a:p>
            <a:pPr algn="ctr">
              <a:buNone/>
            </a:pPr>
            <a:r>
              <a:rPr lang="es-CO" dirty="0" smtClean="0"/>
              <a:t>alinearán en el agua de cara a la salida y con</a:t>
            </a:r>
          </a:p>
          <a:p>
            <a:pPr algn="ctr">
              <a:buNone/>
            </a:pPr>
            <a:r>
              <a:rPr lang="es-CO" dirty="0" smtClean="0"/>
              <a:t>ambas manos colocadas en las agarraderas de la</a:t>
            </a:r>
          </a:p>
          <a:p>
            <a:pPr algn="ctr">
              <a:buNone/>
            </a:pPr>
            <a:r>
              <a:rPr lang="es-CO" dirty="0" smtClean="0"/>
              <a:t>salida. Pararse en o sobre el rebosadero o</a:t>
            </a:r>
          </a:p>
          <a:p>
            <a:pPr algn="ctr">
              <a:buNone/>
            </a:pPr>
            <a:r>
              <a:rPr lang="es-CO" dirty="0" smtClean="0"/>
              <a:t>encorvar los dedos sobre el borde del mismo, está</a:t>
            </a:r>
          </a:p>
          <a:p>
            <a:pPr algn="ctr">
              <a:buNone/>
            </a:pPr>
            <a:r>
              <a:rPr lang="es-CO" dirty="0" smtClean="0"/>
              <a:t>prohibido.</a:t>
            </a:r>
            <a:endParaRPr lang="es-E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Autofit/>
          </a:bodyPr>
          <a:lstStyle/>
          <a:p>
            <a:r>
              <a:rPr lang="es-ES" sz="8000" dirty="0" smtClean="0"/>
              <a:t>NADO ESTILO PECHO</a:t>
            </a:r>
            <a:endParaRPr lang="es-ES" sz="8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00306"/>
            <a:ext cx="5762622" cy="398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Después de la partida y después de cada vuelta, el</a:t>
            </a:r>
          </a:p>
          <a:p>
            <a:pPr algn="ctr">
              <a:buNone/>
            </a:pPr>
            <a:r>
              <a:rPr lang="es-CO" dirty="0" smtClean="0"/>
              <a:t>nadador podrá hacer una brazada completa hacia</a:t>
            </a:r>
          </a:p>
          <a:p>
            <a:pPr algn="ctr">
              <a:buNone/>
            </a:pPr>
            <a:r>
              <a:rPr lang="es-CO" dirty="0" smtClean="0"/>
              <a:t>las piernas mientras el nadador debe estar</a:t>
            </a:r>
          </a:p>
          <a:p>
            <a:pPr algn="ctr">
              <a:buNone/>
            </a:pPr>
            <a:r>
              <a:rPr lang="es-CO" dirty="0" smtClean="0"/>
              <a:t>sumergido. Una única patada de mariposa es</a:t>
            </a:r>
          </a:p>
          <a:p>
            <a:pPr algn="ctr">
              <a:buNone/>
            </a:pPr>
            <a:r>
              <a:rPr lang="es-CO" dirty="0" smtClean="0"/>
              <a:t>permitida durante la primera brazada de pecho y</a:t>
            </a:r>
          </a:p>
          <a:p>
            <a:pPr algn="ctr">
              <a:buNone/>
            </a:pPr>
            <a:r>
              <a:rPr lang="es-CO" dirty="0" smtClean="0"/>
              <a:t>deberá estar seguida de una patada de pecho.</a:t>
            </a:r>
            <a:endParaRPr lang="es-E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es-ES" sz="8000" dirty="0" smtClean="0"/>
              <a:t>NADO ESTILO MARIPOSA</a:t>
            </a:r>
            <a:endParaRPr lang="es-ES" sz="8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71810"/>
            <a:ext cx="45339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Desde el comienzo de la primera brazada después</a:t>
            </a:r>
          </a:p>
          <a:p>
            <a:pPr algn="ctr">
              <a:buNone/>
            </a:pPr>
            <a:r>
              <a:rPr lang="es-CO" dirty="0" smtClean="0"/>
              <a:t>de la partida y después de cada vuelta, el cuerpo</a:t>
            </a:r>
          </a:p>
          <a:p>
            <a:pPr algn="ctr">
              <a:buNone/>
            </a:pPr>
            <a:r>
              <a:rPr lang="es-CO" dirty="0" smtClean="0"/>
              <a:t>deberá mantenerse sobre el pecho. Patear debajo</a:t>
            </a:r>
          </a:p>
          <a:p>
            <a:pPr algn="ctr">
              <a:buNone/>
            </a:pPr>
            <a:r>
              <a:rPr lang="es-CO" dirty="0" smtClean="0"/>
              <a:t>del agua estando de lado es permitido. No está</a:t>
            </a:r>
          </a:p>
          <a:p>
            <a:pPr algn="ctr">
              <a:buNone/>
            </a:pPr>
            <a:r>
              <a:rPr lang="es-CO" dirty="0" smtClean="0"/>
              <a:t>permitido girar hacia la espalda en ningún</a:t>
            </a:r>
          </a:p>
          <a:p>
            <a:pPr algn="ctr">
              <a:buNone/>
            </a:pPr>
            <a:r>
              <a:rPr lang="es-CO" dirty="0" smtClean="0"/>
              <a:t>momento.</a:t>
            </a:r>
            <a:endParaRPr lang="es-E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es-ES" sz="8000" dirty="0" smtClean="0"/>
              <a:t>COMBINADO</a:t>
            </a:r>
            <a:endParaRPr lang="es-ES" sz="80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38375" y="2554287"/>
            <a:ext cx="46672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27024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En los eventos de combinado individual, el</a:t>
            </a:r>
          </a:p>
          <a:p>
            <a:pPr algn="ctr">
              <a:buNone/>
            </a:pPr>
            <a:r>
              <a:rPr lang="es-CO" dirty="0" smtClean="0"/>
              <a:t>nadador cubrirá los cuatro estilos de natación en</a:t>
            </a:r>
          </a:p>
          <a:p>
            <a:pPr algn="ctr">
              <a:buNone/>
            </a:pPr>
            <a:r>
              <a:rPr lang="es-CO" dirty="0" smtClean="0"/>
              <a:t>el siguiente orden: Mariposa, Espalda, Pecho y</a:t>
            </a:r>
          </a:p>
          <a:p>
            <a:pPr algn="ctr">
              <a:buNone/>
            </a:pPr>
            <a:r>
              <a:rPr lang="es-CO" dirty="0" smtClean="0"/>
              <a:t>Libre. Cada uno de los estilos, deberá cubrir un</a:t>
            </a:r>
          </a:p>
          <a:p>
            <a:pPr algn="ctr">
              <a:buNone/>
            </a:pPr>
            <a:r>
              <a:rPr lang="es-CO" dirty="0" smtClean="0"/>
              <a:t>cuarto (1/4) de la distancia.</a:t>
            </a:r>
            <a:endParaRPr lang="es-E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POSIBILIDAD DE PARTICIPACION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O" dirty="0" smtClean="0"/>
              <a:t>En las competiciones podrán participar los</a:t>
            </a:r>
          </a:p>
          <a:p>
            <a:pPr algn="ctr">
              <a:buNone/>
            </a:pPr>
            <a:r>
              <a:rPr lang="es-CO" dirty="0" smtClean="0"/>
              <a:t>nadadores de las categorías B1, B2 o B3, como se</a:t>
            </a:r>
          </a:p>
          <a:p>
            <a:pPr algn="ctr">
              <a:buNone/>
            </a:pPr>
            <a:r>
              <a:rPr lang="es-CO" dirty="0" smtClean="0"/>
              <a:t>definen a continuación.</a:t>
            </a:r>
          </a:p>
          <a:p>
            <a:pPr>
              <a:buNone/>
            </a:pPr>
            <a:endParaRPr lang="es-CO" dirty="0" smtClean="0"/>
          </a:p>
          <a:p>
            <a:pPr>
              <a:buNone/>
            </a:pPr>
            <a:r>
              <a:rPr lang="es-CO" dirty="0" smtClean="0"/>
              <a:t>B1: Desde aquellas personas que no perciban la luz con ningún ojo hasta aquella que perciban la luz pero no puedan reconocer la forma de una mano a cualquier distancia o en cualquier posición.</a:t>
            </a:r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es-CO" sz="4000" dirty="0" smtClean="0"/>
              <a:t>Las piscinas anteriores  se diferencian de las actuales no solo por sus medidas, sino también por la disposición de los carriles, banderines, plataforma, etc.</a:t>
            </a:r>
            <a:endParaRPr lang="es-ES" sz="4000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s-CO" dirty="0" smtClean="0"/>
              <a:t>B2: Desde aquellas personas que puedan reconocer la forma de una mano hasta aquella que tengan una agudeza visual de 2/60 y/o un campo de visión de un ángulo menor de 5 grados.</a:t>
            </a:r>
            <a:br>
              <a:rPr lang="es-CO" dirty="0" smtClean="0"/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>B3: Desde aquellas personas que tengan una agudeza visual de más de 2/60 hasta aquella que tengan una agudeza visual de 6/60 y/o un campo de visión de un ángulo mayor de 5 grados y menor de 20 grados.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BIBLIOGRAFIA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O" u="sng" dirty="0" smtClean="0">
                <a:hlinkClick r:id="rId2"/>
              </a:rPr>
              <a:t>http://www.aventurasdeportivas.com/articulo.</a:t>
            </a:r>
          </a:p>
          <a:p>
            <a:pPr>
              <a:buNone/>
            </a:pPr>
            <a:r>
              <a:rPr lang="es-CO" u="sng" dirty="0" err="1" smtClean="0">
                <a:hlinkClick r:id="rId2"/>
              </a:rPr>
              <a:t>hp?id</a:t>
            </a:r>
            <a:r>
              <a:rPr lang="es-CO" u="sng" dirty="0" smtClean="0">
                <a:hlinkClick r:id="rId2"/>
              </a:rPr>
              <a:t>=104</a:t>
            </a:r>
            <a:endParaRPr lang="es-CO" u="sng" dirty="0" smtClean="0"/>
          </a:p>
          <a:p>
            <a:pPr>
              <a:buNone/>
            </a:pPr>
            <a:endParaRPr lang="es-CO" u="sng" dirty="0" smtClean="0"/>
          </a:p>
          <a:p>
            <a:pPr>
              <a:buNone/>
            </a:pPr>
            <a:r>
              <a:rPr lang="es-CO" u="sng" dirty="0" smtClean="0">
                <a:hlinkClick r:id="rId3"/>
              </a:rPr>
              <a:t>http://www.piscinasagua.com/tipos/partes</a:t>
            </a:r>
          </a:p>
          <a:p>
            <a:pPr>
              <a:buNone/>
            </a:pPr>
            <a:r>
              <a:rPr lang="es-CO" u="sng" dirty="0" smtClean="0">
                <a:hlinkClick r:id="rId3"/>
              </a:rPr>
              <a:t>piscina-olimpica.html</a:t>
            </a:r>
            <a:endParaRPr lang="es-CO" u="sng" dirty="0" smtClean="0"/>
          </a:p>
          <a:p>
            <a:pPr>
              <a:buNone/>
            </a:pPr>
            <a:endParaRPr lang="es-CO" u="sng" dirty="0" smtClean="0"/>
          </a:p>
          <a:p>
            <a:pPr>
              <a:buNone/>
            </a:pPr>
            <a:r>
              <a:rPr lang="es-CO" u="sng" dirty="0" smtClean="0">
                <a:hlinkClick r:id="rId4"/>
              </a:rPr>
              <a:t>http://www.facdef.unt.edu.ar/catedras/nataci</a:t>
            </a:r>
          </a:p>
          <a:p>
            <a:pPr>
              <a:buNone/>
            </a:pPr>
            <a:r>
              <a:rPr lang="es-CO" u="sng" dirty="0" smtClean="0">
                <a:hlinkClick r:id="rId4"/>
              </a:rPr>
              <a:t>n/nata2/Reglas_FINAS2009_2013.pdf</a:t>
            </a:r>
            <a:endParaRPr lang="es-E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57356" y="5286388"/>
            <a:ext cx="8229600" cy="1143000"/>
          </a:xfrm>
        </p:spPr>
        <p:txBody>
          <a:bodyPr>
            <a:noAutofit/>
          </a:bodyPr>
          <a:lstStyle/>
          <a:p>
            <a:r>
              <a:rPr lang="es-ES" sz="8000" dirty="0" smtClean="0"/>
              <a:t>GRACIAS</a:t>
            </a:r>
            <a:endParaRPr lang="es-ES" sz="80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58959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es-ES" sz="6000" dirty="0" smtClean="0"/>
              <a:t>REGLAMENTO DE LA NATACION</a:t>
            </a:r>
            <a:endParaRPr lang="es-ES" sz="6000" dirty="0"/>
          </a:p>
        </p:txBody>
      </p:sp>
      <p:pic>
        <p:nvPicPr>
          <p:cNvPr id="3" name="Picture 2" descr="http://4.bp.blogspot.com/_IMids7zhRIc/SaX-2ud2FcI/AAAAAAAAACs/BWi2imSuhdI/s320/tipos-de-norm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798170"/>
            <a:ext cx="2746593" cy="2223118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1125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:\Sin título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7211432" cy="400105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CuadroTexto"/>
          <p:cNvSpPr txBox="1"/>
          <p:nvPr/>
        </p:nvSpPr>
        <p:spPr>
          <a:xfrm>
            <a:off x="714348" y="500042"/>
            <a:ext cx="72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smtClean="0"/>
              <a:t>La piscina olímpica esta compuesta por: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142984"/>
            <a:ext cx="5141391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571472" y="1285860"/>
            <a:ext cx="2357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Poyete o banqueta de salida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71678"/>
            <a:ext cx="71437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1214414" y="714356"/>
            <a:ext cx="6429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4000" b="1" dirty="0" smtClean="0"/>
              <a:t>Señalización de carriles</a:t>
            </a:r>
            <a:endParaRPr lang="es-E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 smtClean="0"/>
              <a:t>                                                             </a:t>
            </a:r>
          </a:p>
          <a:p>
            <a:endParaRPr lang="es-CO" b="1" dirty="0" smtClean="0"/>
          </a:p>
          <a:p>
            <a:r>
              <a:rPr lang="es-CO" b="1" dirty="0" smtClean="0"/>
              <a:t>                                                             La cuerda de </a:t>
            </a:r>
          </a:p>
          <a:p>
            <a:r>
              <a:rPr lang="es-CO" b="1" dirty="0" smtClean="0"/>
              <a:t>                                                             salida falsa</a:t>
            </a:r>
            <a:endParaRPr lang="es-ES" dirty="0" smtClean="0"/>
          </a:p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4786321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275</TotalTime>
  <Words>969</Words>
  <Application>Microsoft Office PowerPoint</Application>
  <PresentationFormat>Presentación en pantalla (4:3)</PresentationFormat>
  <Paragraphs>186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Vértice</vt:lpstr>
      <vt:lpstr>Presentación de PowerPoint</vt:lpstr>
      <vt:lpstr>Presentación de PowerPoint</vt:lpstr>
      <vt:lpstr>Presentación de PowerPoint</vt:lpstr>
      <vt:lpstr>Presentación de PowerPoint</vt:lpstr>
      <vt:lpstr>REGLAMENTO DE LA NATACION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REGLAS DE LA NATACION SEGÚN LA FINA  </vt:lpstr>
      <vt:lpstr>DIRECCCION DE LAS COMPETENCIAS </vt:lpstr>
      <vt:lpstr>OFICIALES</vt:lpstr>
      <vt:lpstr>SUPERVISOR DE LA MESA DE CONTROL</vt:lpstr>
      <vt:lpstr>JUEZ DE SALIDA</vt:lpstr>
      <vt:lpstr>OFICIAL MAYOR</vt:lpstr>
      <vt:lpstr>JEFE DE INSPECTORES DE VUELTAS</vt:lpstr>
      <vt:lpstr>INSPECTORES DE VUELTAS</vt:lpstr>
      <vt:lpstr>JUECES DE NADO</vt:lpstr>
      <vt:lpstr>JEFE DE CRONOMETRISTAS</vt:lpstr>
      <vt:lpstr>CRONOMETRISTAS</vt:lpstr>
      <vt:lpstr>JEFE DE JUECES DE LLEGADA</vt:lpstr>
      <vt:lpstr>LA SALIDA</vt:lpstr>
      <vt:lpstr>Presentación de PowerPoint</vt:lpstr>
      <vt:lpstr>NADO ESTILO LIBRE</vt:lpstr>
      <vt:lpstr>Presentación de PowerPoint</vt:lpstr>
      <vt:lpstr>NADO ESTILO ESPALDA</vt:lpstr>
      <vt:lpstr>Presentación de PowerPoint</vt:lpstr>
      <vt:lpstr>NADO ESTILO PECHO</vt:lpstr>
      <vt:lpstr>Presentación de PowerPoint</vt:lpstr>
      <vt:lpstr>NADO ESTILO MARIPOSA</vt:lpstr>
      <vt:lpstr>Presentación de PowerPoint</vt:lpstr>
      <vt:lpstr>COMBINADO</vt:lpstr>
      <vt:lpstr>Presentación de PowerPoint</vt:lpstr>
      <vt:lpstr>Presentación de PowerPoint</vt:lpstr>
      <vt:lpstr>POSIBILIDAD DE PARTICIPACION</vt:lpstr>
      <vt:lpstr>Presentación de PowerPoint</vt:lpstr>
      <vt:lpstr>BIBLIOGRAFIA</vt:lpstr>
      <vt:lpstr>GRACIAS</vt:lpstr>
    </vt:vector>
  </TitlesOfParts>
  <Company>utp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INTRODUCCION</dc:title>
  <dc:creator>utp</dc:creator>
  <cp:lastModifiedBy>Usuario</cp:lastModifiedBy>
  <cp:revision>26</cp:revision>
  <dcterms:created xsi:type="dcterms:W3CDTF">2012-05-22T14:07:22Z</dcterms:created>
  <dcterms:modified xsi:type="dcterms:W3CDTF">2012-05-24T15:35:41Z</dcterms:modified>
</cp:coreProperties>
</file>